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9" r:id="rId4"/>
    <p:sldId id="268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76" r:id="rId18"/>
    <p:sldId id="274" r:id="rId19"/>
    <p:sldId id="277" r:id="rId20"/>
    <p:sldId id="278" r:id="rId21"/>
    <p:sldId id="279" r:id="rId22"/>
    <p:sldId id="282" r:id="rId23"/>
    <p:sldId id="281" r:id="rId24"/>
    <p:sldId id="285" r:id="rId25"/>
    <p:sldId id="287" r:id="rId26"/>
    <p:sldId id="289" r:id="rId27"/>
    <p:sldId id="290" r:id="rId28"/>
    <p:sldId id="288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13" autoAdjust="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07A2-036C-42E0-8DCC-7D28B7A66199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1363-7B47-4FB3-B336-B1DCA5351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81363-7B47-4FB3-B336-B1DCA5351A3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nu.int.re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enu@enu.kz" TargetMode="External"/><Relationship Id="rId3" Type="http://schemas.openxmlformats.org/officeDocument/2006/relationships/hyperlink" Target="http://www.pf.ku.sk/" TargetMode="External"/><Relationship Id="rId7" Type="http://schemas.openxmlformats.org/officeDocument/2006/relationships/hyperlink" Target="mailto:rector@rudn.ru" TargetMode="External"/><Relationship Id="rId2" Type="http://schemas.openxmlformats.org/officeDocument/2006/relationships/hyperlink" Target="mailto:marketa.rusnakova@ku.s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tel:+74954347027" TargetMode="External"/><Relationship Id="rId5" Type="http://schemas.openxmlformats.org/officeDocument/2006/relationships/hyperlink" Target="mailto:information@rudn.ru" TargetMode="External"/><Relationship Id="rId4" Type="http://schemas.openxmlformats.org/officeDocument/2006/relationships/hyperlink" Target="http://www.rudn.ru/about/rectors-page/" TargetMode="External"/><Relationship Id="rId9" Type="http://schemas.openxmlformats.org/officeDocument/2006/relationships/hyperlink" Target="http://www.enu.k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8000" t="10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743208"/>
            <a:ext cx="7851648" cy="1828800"/>
          </a:xfrm>
        </p:spPr>
        <p:txBody>
          <a:bodyPr anchor="ctr"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«Улучшение учебного процесса и расширение возможностей (трудоустройства) выпускников»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g-Cyrl-TJ" sz="3200" b="1" dirty="0" smtClean="0"/>
              <a:t>Конечные результаты реализации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47088"/>
            <a:ext cx="7427168" cy="4477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создание </a:t>
            </a:r>
            <a:r>
              <a:rPr lang="ru-RU" dirty="0" smtClean="0"/>
              <a:t>отдельного структурного подразделения в составе ТНУ под названием «Центр инноваций»;</a:t>
            </a:r>
          </a:p>
          <a:p>
            <a:pPr lvl="0"/>
            <a:r>
              <a:rPr lang="ru-RU" dirty="0" smtClean="0"/>
              <a:t>создание отдельного структурного подразделения в составе ТНУ под названием «Центр карьеры»;</a:t>
            </a:r>
          </a:p>
          <a:p>
            <a:pPr lvl="0"/>
            <a:r>
              <a:rPr lang="ru-RU" dirty="0" smtClean="0"/>
              <a:t>разрабатываются государственные стандарты по пяти специальностям, таких как правоведение, международное отношение, компьютерная безопасность, государственное регулирование национальной экономики, менеджмент;</a:t>
            </a:r>
          </a:p>
          <a:p>
            <a:pPr lvl="0"/>
            <a:r>
              <a:rPr lang="ru-RU" dirty="0" smtClean="0"/>
              <a:t>приобретается опыт у партнёров;</a:t>
            </a:r>
          </a:p>
          <a:p>
            <a:pPr lvl="0"/>
            <a:r>
              <a:rPr lang="ru-RU" dirty="0" smtClean="0"/>
              <a:t>сотрудники и ППС университета в количестве 50 человек приобретают знание о 3D моделирование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выявляются устаревшие учебные курсы и программы;</a:t>
            </a:r>
          </a:p>
          <a:p>
            <a:pPr lvl="0"/>
            <a:r>
              <a:rPr lang="ru-RU" dirty="0" smtClean="0"/>
              <a:t>проводятся обучающие тренинги для 100 преподавателей;</a:t>
            </a:r>
          </a:p>
          <a:p>
            <a:pPr lvl="0"/>
            <a:r>
              <a:rPr lang="ru-RU" dirty="0" smtClean="0"/>
              <a:t>разрабатываются и внедряются в учебный процесс механизмы повышения качества преподавания;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g-Cyrl-TJ" sz="3200" b="1" dirty="0" smtClean="0"/>
              <a:t>Конечные результаты реализации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35480"/>
            <a:ext cx="7427168" cy="43891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разрабатываются </a:t>
            </a:r>
            <a:r>
              <a:rPr lang="ru-RU" dirty="0" smtClean="0"/>
              <a:t>инструменты и механизмы для активного привлечения предприятий к деятельности Центра карьеры;</a:t>
            </a:r>
          </a:p>
          <a:p>
            <a:pPr lvl="0"/>
            <a:r>
              <a:rPr lang="ru-RU" dirty="0" smtClean="0"/>
              <a:t>заключаются договора, соглашений и меморандумы с работодателями;</a:t>
            </a:r>
          </a:p>
          <a:p>
            <a:pPr lvl="0"/>
            <a:r>
              <a:rPr lang="ru-RU" dirty="0" smtClean="0"/>
              <a:t>организовываются и проводятся ярмарки свободных рабочих мест и вакансий для потенциальных выпускников университета;</a:t>
            </a:r>
          </a:p>
          <a:p>
            <a:pPr lvl="0"/>
            <a:r>
              <a:rPr lang="ru-RU" dirty="0" smtClean="0"/>
              <a:t>организовываются и проводятся образовательная ярмарка для студентов и выпускников университета;</a:t>
            </a:r>
          </a:p>
          <a:p>
            <a:pPr lvl="0"/>
            <a:r>
              <a:rPr lang="ru-RU" dirty="0" smtClean="0"/>
              <a:t>проходят обучение свыше 500 студенты, магистранты, аспираты и докторанты в Центре инновации по различным направлениям;</a:t>
            </a:r>
          </a:p>
          <a:p>
            <a:pPr lvl="0"/>
            <a:r>
              <a:rPr lang="ru-RU" dirty="0" smtClean="0"/>
              <a:t>проходят обучение свыше 500 студенты и выпускники в Центре карьеры по различным направлениям;</a:t>
            </a:r>
          </a:p>
          <a:p>
            <a:pPr lvl="0"/>
            <a:r>
              <a:rPr lang="ru-RU" dirty="0" smtClean="0"/>
              <a:t>проводится конкурс среди студентов для сбора и анализа инновационных идей и разработок.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800" b="1" dirty="0" smtClean="0"/>
              <a:t>Запланированные мероприятия по наращиванию потенциала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Реализация проекта предусматривает наращивание потенциала сотрудников Центра инноваций и Центра карьеры, ППС, других сотрудников ТНУ и студенческого контингента как существенного элемента достижения целей проекта. В ходе реализации проекта организуются и проводятся тренинги, круглые столы, конкурс и обмен опытом в структурных подразделениях, таких как Центры инноваций и Центры карьеры университетов-партнёров. В организацию и реализацию этих мероприятий активно будут вовлечены представители партнёрских вузов, сотрудники и ППС ТНУ, студенческий контингент и представители потенциальных работодателей. Эти мероприятия организуются с целью освоения новых знаний, приобретения компетенций, навыков, способностей и оценки результатов реализации проекта. Одновременно наращивание потенциала даёт возможность в будущем эффективно реализовать идеи проекта.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Запланированные мероприятия по наращиванию потенциала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214422"/>
          <a:ext cx="8072493" cy="5304691"/>
        </p:xfrm>
        <a:graphic>
          <a:graphicData uri="http://schemas.openxmlformats.org/drawingml/2006/table">
            <a:tbl>
              <a:tblPr/>
              <a:tblGrid>
                <a:gridCol w="54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3465">
                <a:tc>
                  <a:txBody>
                    <a:bodyPr/>
                    <a:lstStyle/>
                    <a:p>
                      <a:pPr marR="71755" indent="-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Время [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тренинг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Целевые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бенефициары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</a:rPr>
                        <a:t>Количество</a:t>
                      </a:r>
                      <a:r>
                        <a:rPr lang="en-US" sz="1200" b="1" dirty="0">
                          <a:latin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</a:rPr>
                        <a:t>бенефициаров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Партнер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Проведение обучающих тренингов для состава рабочей группы Центра инноваций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Изучение основ и механизмов организации и деятельности Центра инновации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Члены рабочей группы, сотрудники Центра инноваций и команда управление проектом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 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Даугавпилсский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университет и Российский университет Дружбы Народов.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Организация и проведение Обучающий тренинг для персонала Центра карьеры.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Изучение основ и механизмов организации и деятельности Центра инновации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Члены рабочей группы, сотрудники Центра карьеры и команда управление проектом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15 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Католический университет в Рузомберок и Евразийский национальный университет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Тренинги по наращивание потенциала выпускников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Обучение основам анализа данных, эффективные переговоры, эффективная работа в команде, тайм-менеджмент, публичной выступление и эффективные презентации, как написать резюме и деловая переписка.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Студенты и выпускники университета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250 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Католический университет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Рузомберок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6540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Запланированные мероприятия по наращиванию потенциала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071546"/>
          <a:ext cx="8072493" cy="5277810"/>
        </p:xfrm>
        <a:graphic>
          <a:graphicData uri="http://schemas.openxmlformats.org/drawingml/2006/table">
            <a:tbl>
              <a:tblPr/>
              <a:tblGrid>
                <a:gridCol w="54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R="71755" indent="-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Время [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тренинг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Целевые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бенефициары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</a:rPr>
                        <a:t>Количество бенефициаров</a:t>
                      </a:r>
                      <a:endParaRPr lang="ru-RU" sz="1200">
                        <a:latin typeface="Calibri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Партнер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6-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Тренинг по переподготовке преподавателей в области 3D моделирования и компьютерного дизайна, 3D печати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прототипирования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Обучение основам техники использования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3D сканеров и 3D принтеров в образовательных целях.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Студенты и выпускники университета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300 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Католический университет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Рузомберок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Мес.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6-21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тематических встреч студентов с успешными лицами.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Содействие в повышении личностного роста, предпринимательских навыков и умений студентов и выпускников.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Представители работодателей, успешные лица (профессионалы), студенты и выпускники.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 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Менеджер Центра карьеры, Группа управление проектом и заявитель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Мес.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Разработка и внедрение в учебный процесс методов повышения качества преподавания.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качества предоставляемых образовательных услуг со стороны ТНУ.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ППС и сотрудники учебного управления ТНУ.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 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Даугавпилсский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университет, Евразийский университет и Католический университет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Рузомберок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537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Tj" pitchFamily="34" charset="-52"/>
              </a:rPr>
              <a:t>Запланированные мероприятия по наращиванию потенциала</a:t>
            </a:r>
            <a:endParaRPr lang="ru-RU" sz="2000" dirty="0">
              <a:latin typeface="Arial Tj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142984"/>
          <a:ext cx="7929618" cy="5176653"/>
        </p:xfrm>
        <a:graphic>
          <a:graphicData uri="http://schemas.openxmlformats.org/drawingml/2006/table">
            <a:tbl>
              <a:tblPr/>
              <a:tblGrid>
                <a:gridCol w="497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4001">
                <a:tc>
                  <a:txBody>
                    <a:bodyPr/>
                    <a:lstStyle/>
                    <a:p>
                      <a:pPr marR="71755" indent="-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Время [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тренинг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Целевые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бенефициары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</a:rPr>
                        <a:t>Количество бенефициаров</a:t>
                      </a:r>
                      <a:endParaRPr lang="ru-RU" sz="1200">
                        <a:latin typeface="Calibri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Партнер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Организация и проведение круглого стола с привлечением представителей работодателей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Установление рабочих контактов, изучение трендов рынка труда и формулирование требований к выпускникам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Представители работодателей, ППС ТНУ и сотрудники центра карьеры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 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Евразийский университет и Российский университет дружбы народов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11-14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тренинга на тему «Стандарты и руководящие принципы обеспечения качества в соответствии с европейским высшим образованием»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Изучение стандартов и правил обеспечения качества образования, правила внедрение стандартов.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ППС университета и представители учебного управления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 чел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Даугавпилсский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университет, Евразийский университет и Российский университет Дружбы Народов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13-14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Обмен опытом в университетах партнёров. Для центра карьеры.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Изучение опыта соответствующих партнёров и ведущих мировых вузов на месте их базирования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Члены рабочей группы, сотрудники центра карьеры и менеджер проекта.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Евразийский университет и Российский университет дружбы народов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Запланированные мероприятия по наращиванию потенциала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214422"/>
          <a:ext cx="7858181" cy="5004063"/>
        </p:xfrm>
        <a:graphic>
          <a:graphicData uri="http://schemas.openxmlformats.org/drawingml/2006/table">
            <a:tbl>
              <a:tblPr/>
              <a:tblGrid>
                <a:gridCol w="54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0054">
                <a:tc>
                  <a:txBody>
                    <a:bodyPr/>
                    <a:lstStyle/>
                    <a:p>
                      <a:pPr marR="71755" indent="-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Время [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Тип деятельности / 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тренинг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Целевые бенефициары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</a:rPr>
                        <a:t>Количество бенефициаров</a:t>
                      </a:r>
                      <a:endParaRPr lang="ru-RU" sz="1200">
                        <a:latin typeface="Calibri"/>
                      </a:endParaRPr>
                    </a:p>
                  </a:txBody>
                  <a:tcPr marL="14157" marR="1415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Партнер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 15-16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Обмен опыта в университетах партнеров. Для центра инновации.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Изучение опыта соответствующих партнёров и ведущих мировых вузов на месте их базирования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Члены рабочей группы, сотрудники центра и менеджер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Даугавпилсский университет и Евразийский университет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Мес. 16-20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ТоТ тренинг по обучению государственных стандартов по 5 специальностям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Освоение особенности новых разработанных стандартов для преподавателей соответствующей специальности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ППС и сотрудники ТНУ (кафедры по направлению и заинтересованные преподаватели)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Заявитель, команда управление проектом.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Мес. 17-21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конкурс среди студентов под названием «Инновационный студент – 2020».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Обобщение и анализ результатов деятельности Центра инновации при ТНУ. В конкурсе будут разыграны три призовые места.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Студенты, магистранты и докторанты.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 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Команда управления проектом,  менеджер Центра инновации, заявитель.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57" marR="14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Проект предусматривает организацию и реализацию деятельности следующего характера.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Создание Центра инноваций университета. Предусматривается определение местоположения Центра инноваций (не менее 70 м2). Проведение ремонтных работ и формирование Центра инноваций университета осуществляется со стороны отдела строительства ТНУ под руководством менеджера проекта. Срок выполнения - два месяца. </a:t>
            </a:r>
          </a:p>
          <a:p>
            <a:pPr lvl="0"/>
            <a:r>
              <a:rPr lang="ru-RU" dirty="0" smtClean="0"/>
              <a:t>Разработка требований к кандидатам на должность менеджера </a:t>
            </a:r>
            <a:r>
              <a:rPr lang="ru-RU" dirty="0" smtClean="0"/>
              <a:t>центра. </a:t>
            </a:r>
            <a:r>
              <a:rPr lang="ru-RU" dirty="0" smtClean="0"/>
              <a:t>Проводится открытый конкурс на замещение вакантной должности Менеджера центра. Проведение собеседования, выбор и назначение кандидата на должность менеджера центра. Срок выполнения - два месяц.</a:t>
            </a:r>
          </a:p>
          <a:p>
            <a:pPr lvl="0"/>
            <a:r>
              <a:rPr lang="ru-RU" dirty="0" smtClean="0"/>
              <a:t>Приобретение и оснащение Центра инноваций современной техникой, такие как </a:t>
            </a:r>
            <a:r>
              <a:rPr lang="ru-RU" dirty="0" smtClean="0"/>
              <a:t>оборудование и компьютерной техники, информационно-аналитические </a:t>
            </a:r>
            <a:r>
              <a:rPr lang="ru-RU" dirty="0" smtClean="0"/>
              <a:t>стенды, мебель, учебные и методические пособии. Ответственными лицами выступают отдел закупки и тендера ТНУ под руководством менеджера проекта. Срок выполнения - три месяца.</a:t>
            </a:r>
          </a:p>
          <a:p>
            <a:pPr lvl="0"/>
            <a:r>
              <a:rPr lang="ru-RU" dirty="0" smtClean="0"/>
              <a:t>Определение и формирование рабочей группы при Центре инноваций для организации деятельности Центра</a:t>
            </a:r>
            <a:r>
              <a:rPr lang="ru-RU" dirty="0" smtClean="0"/>
              <a:t>. </a:t>
            </a:r>
            <a:r>
              <a:rPr lang="ru-RU" dirty="0" smtClean="0"/>
              <a:t>В состав рабочей группы привлекаются ППС университета и эксперты из партнёрских вузов. Срок выполнения - три месяц.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Запланированная проектная деятельность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Организация и проведение обучающих тренингов для персоналов Центра инноваций и карьеры. Мероприятие рассчитывается провести два раза. Мероприятие реализуется менеджером проекта.</a:t>
            </a:r>
          </a:p>
          <a:p>
            <a:pPr lvl="0"/>
            <a:r>
              <a:rPr lang="ru-RU" dirty="0" smtClean="0"/>
              <a:t>Организация и проведение исследование с целью выявления устаревших предметов и программ на всех 19 факультетах университета со стороны рабочей группы. Мониторинговая деятельность рассчитывается на пять месяцев исследования. Мероприятие реализуется менеджером </a:t>
            </a:r>
            <a:r>
              <a:rPr lang="ru-RU" dirty="0" smtClean="0"/>
              <a:t>Центра. </a:t>
            </a:r>
            <a:endParaRPr lang="ru-RU" dirty="0" smtClean="0"/>
          </a:p>
          <a:p>
            <a:pPr lvl="0"/>
            <a:r>
              <a:rPr lang="ru-RU" dirty="0" smtClean="0"/>
              <a:t>Разработка модулей недельного обучающего тренинга «Стандарты и руководящие принципы обеспечения качества в соответствии с европейским высшим образованием» для повышения квалификаций ППС университета совместно с экспертами из </a:t>
            </a:r>
            <a:r>
              <a:rPr lang="ru-RU" dirty="0" smtClean="0"/>
              <a:t>партнёрских вузов. </a:t>
            </a:r>
            <a:r>
              <a:rPr lang="ru-RU" dirty="0" smtClean="0"/>
              <a:t>Мероприятие реализуется рабочей </a:t>
            </a:r>
            <a:r>
              <a:rPr lang="ru-RU" dirty="0" smtClean="0"/>
              <a:t>группой </a:t>
            </a:r>
            <a:r>
              <a:rPr lang="ru-RU" dirty="0" smtClean="0"/>
              <a:t>в течение четыре месяцев.  </a:t>
            </a:r>
          </a:p>
          <a:p>
            <a:pPr lvl="0"/>
            <a:r>
              <a:rPr lang="ru-RU" dirty="0" smtClean="0"/>
              <a:t>Организация и проведение обучающих тренингов «Стандарты и руководящие принципы обеспечения качества в соответствии с европейским высшим образованием» со стороны </a:t>
            </a:r>
            <a:r>
              <a:rPr lang="ru-RU" dirty="0" smtClean="0"/>
              <a:t>партнёрских вузов для </a:t>
            </a:r>
            <a:r>
              <a:rPr lang="ru-RU" dirty="0" smtClean="0"/>
              <a:t>100 преподавателей </a:t>
            </a:r>
            <a:r>
              <a:rPr lang="ru-RU" dirty="0" smtClean="0"/>
              <a:t>университета, </a:t>
            </a:r>
            <a:r>
              <a:rPr lang="ru-RU" dirty="0" smtClean="0"/>
              <a:t>отобранных для написания новых учебных </a:t>
            </a:r>
            <a:r>
              <a:rPr lang="ru-RU" dirty="0" smtClean="0"/>
              <a:t>пособий. Мероприятие </a:t>
            </a:r>
            <a:r>
              <a:rPr lang="ru-RU" dirty="0" smtClean="0"/>
              <a:t>реализуется командой управления </a:t>
            </a:r>
            <a:r>
              <a:rPr lang="ru-RU" dirty="0" smtClean="0"/>
              <a:t>проектом. </a:t>
            </a:r>
            <a:r>
              <a:rPr lang="ru-RU" dirty="0" smtClean="0"/>
              <a:t>Срок выполнения - четыре месяца.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Запланированная проектная деятельность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Обмен опытом. С целью изучения опыта соответствующих партнёров и ведущих мировых вузов на месте их базирования организуется рабочая поездка. Для обмена опытом направляются менеджер Центра и члены рабочей </a:t>
            </a:r>
            <a:r>
              <a:rPr lang="ru-RU" dirty="0" smtClean="0"/>
              <a:t>группы. </a:t>
            </a:r>
            <a:r>
              <a:rPr lang="ru-RU" dirty="0" smtClean="0"/>
              <a:t>Мероприятие реализуется командой управления проектом с участием менеджера Центра. </a:t>
            </a:r>
          </a:p>
          <a:p>
            <a:pPr lvl="0"/>
            <a:r>
              <a:rPr lang="ru-RU" dirty="0" smtClean="0"/>
              <a:t>Организация и проведение тренинга по изучению, и освоение основ технологии 3</a:t>
            </a:r>
            <a:r>
              <a:rPr lang="en-US" dirty="0" smtClean="0"/>
              <a:t>D</a:t>
            </a:r>
            <a:r>
              <a:rPr lang="ru-RU" dirty="0" smtClean="0"/>
              <a:t> моделирование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. В тренинг привлекаются по 2 сотрудника и ППС из структурных подразделений ТНУ. </a:t>
            </a:r>
            <a:r>
              <a:rPr lang="ru-RU" dirty="0" smtClean="0"/>
              <a:t>Предусматривается расходы на организацию и проведение тренинга, расходные материалы для практической части тренинга и учебные материалы. Мероприятие реализуется командой управления проектом с участием менеджера Центра.</a:t>
            </a:r>
          </a:p>
          <a:p>
            <a:pPr lvl="0"/>
            <a:r>
              <a:rPr lang="ru-RU" dirty="0" smtClean="0"/>
              <a:t>Обновление </a:t>
            </a:r>
            <a:r>
              <a:rPr lang="ru-RU" dirty="0" smtClean="0"/>
              <a:t>государственных стандартов по 5 специальностям (таких как правоведение, международное отношение, компьютерная безопасность, государственное регулирование национальной экономики и психология), совместно с экспертами по педагогике, представителями работодателей и экспертов из партнёрских вузов</a:t>
            </a:r>
            <a:r>
              <a:rPr lang="ru-RU" dirty="0" smtClean="0"/>
              <a:t>. </a:t>
            </a:r>
            <a:r>
              <a:rPr lang="ru-RU" dirty="0" smtClean="0"/>
              <a:t>Мероприятие реализуется командой управления проектом и менеджером Центра инноваций в течение семь месяцев.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52990"/>
              </p:ext>
            </p:extLst>
          </p:nvPr>
        </p:nvGraphicFramePr>
        <p:xfrm>
          <a:off x="857224" y="836712"/>
          <a:ext cx="7572427" cy="5472608"/>
        </p:xfrm>
        <a:graphic>
          <a:graphicData uri="http://schemas.openxmlformats.org/drawingml/2006/table">
            <a:tbl>
              <a:tblPr/>
              <a:tblGrid>
                <a:gridCol w="293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Наименование ВУЗа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Таджикский национальный университет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Правовой статус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д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ата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регистрации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Государственное учреждение высшего и послевузовского профессионального образования. Дата регистрации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регистрация №АУ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0002496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от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06.04.2009;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MS Mincho"/>
                          <a:cs typeface="Times New Roman"/>
                        </a:rPr>
                        <a:t>Статус аккредитации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600" dirty="0" smtClean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Действующий </a:t>
                      </a:r>
                      <a:r>
                        <a:rPr lang="tg-Cyrl-TJ" sz="16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до 06.03.2023.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MS Mincho"/>
                          <a:cs typeface="Times New Roman"/>
                        </a:rPr>
                        <a:t>Зарегистрированный адрес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MS Mincho"/>
                          <a:cs typeface="Times New Roman"/>
                        </a:rPr>
                        <a:t>(почтовый; телефон; факс; электронная почта)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734025, Душанбе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тел: (+992 37) 2217711;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факс: (+992 37) 2214884;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mail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tnu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int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re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@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gmail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com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MS Mincho"/>
                          <a:cs typeface="Times New Roman"/>
                        </a:rPr>
                        <a:t>Заявитель (лицо, имеющее законное право представлять учреждение)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MS Mincho"/>
                        </a:rPr>
                        <a:t>Имомзода </a:t>
                      </a:r>
                      <a:r>
                        <a:rPr lang="ru-RU" sz="1600" dirty="0" err="1">
                          <a:latin typeface="Times New Roman"/>
                          <a:ea typeface="MS Mincho"/>
                        </a:rPr>
                        <a:t>Мухаммадюсуф</a:t>
                      </a:r>
                      <a:r>
                        <a:rPr lang="ru-RU" sz="16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MS Mincho"/>
                        </a:rPr>
                        <a:t>Сайдали</a:t>
                      </a:r>
                      <a:r>
                        <a:rPr lang="ru-RU" sz="1600" dirty="0">
                          <a:latin typeface="Times New Roman"/>
                          <a:ea typeface="MS Mincho"/>
                        </a:rPr>
                        <a:t>, Ректор</a:t>
                      </a:r>
                      <a:r>
                        <a:rPr lang="tg-Cyrl-TJ" sz="1600" dirty="0">
                          <a:latin typeface="Times New Roman"/>
                          <a:ea typeface="MS Mincho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734025, Душанбе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тел: (+992 37) 2217711;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факс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: (+992 37) 2214884; E-mail: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tnu.int.re@gmail.com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MS Mincho"/>
                          <a:cs typeface="Times New Roman"/>
                        </a:rPr>
                        <a:t>Менеджер Проекта (лицо, которое будет нести ответственность за реализацию проекта)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MS Mincho"/>
                        </a:rPr>
                        <a:t>Авзалов</a:t>
                      </a:r>
                      <a:r>
                        <a:rPr lang="ru-RU" sz="16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MS Mincho"/>
                        </a:rPr>
                        <a:t>Ардашер</a:t>
                      </a:r>
                      <a:r>
                        <a:rPr lang="ru-RU" sz="16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MS Mincho"/>
                        </a:rPr>
                        <a:t>Хайруллоевич</a:t>
                      </a:r>
                      <a:r>
                        <a:rPr lang="ru-RU" sz="1600" dirty="0">
                          <a:latin typeface="Times New Roman"/>
                          <a:ea typeface="MS Mincho"/>
                        </a:rPr>
                        <a:t>, Заведующий сектором разработки и реализации инвестиций и привлечения грантов.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734025, Душанбе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тел: (+992 37) 2212396; факс: (+992 37) 2212396;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mail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tnu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int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re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@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gmail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com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Запланированная проектная деятельность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Организация и проведение обучающего тренинга в целях освоение обновленных стандартов. Бенефициарами выступают ППС ТНУ, заинтересованные вузы страны, Министерство образования и науки РТ, Государственная служба по надзору в сфере образования. Мероприятие реализуется командой управления проектом и менеджером Центра в течение три месяца.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 smtClean="0"/>
              <a:t>и внедрение в учебный процесс методов повышения качества преподавания. Данный перечень предусматривает оценку </a:t>
            </a:r>
            <a:r>
              <a:rPr lang="ru-RU" dirty="0" err="1" smtClean="0"/>
              <a:t>куррикулюмов</a:t>
            </a:r>
            <a:r>
              <a:rPr lang="ru-RU" dirty="0" smtClean="0"/>
              <a:t> и </a:t>
            </a:r>
            <a:r>
              <a:rPr lang="ru-RU" dirty="0" err="1" smtClean="0"/>
              <a:t>силлабусов</a:t>
            </a:r>
            <a:r>
              <a:rPr lang="ru-RU" dirty="0" smtClean="0"/>
              <a:t>, мониторинг использования технических средств обучения (ТСО), анализ содержаний учебных материалов (лекционных), разработка и внедрение интерактивных методов обучения и т.д</a:t>
            </a:r>
            <a:r>
              <a:rPr lang="ru-RU" dirty="0" smtClean="0"/>
              <a:t>. </a:t>
            </a:r>
            <a:r>
              <a:rPr lang="ru-RU" dirty="0" smtClean="0"/>
              <a:t>Мероприятие реализуется командой управления проектом и непосредственно менеджером Центра. Срок реализации мероприятия - шесть месяцев.</a:t>
            </a:r>
          </a:p>
          <a:p>
            <a:pPr lvl="0"/>
            <a:r>
              <a:rPr lang="ru-RU" dirty="0" smtClean="0"/>
              <a:t>Организация и проведение конкурс среди целевой группы Центра инновации под названием «Инновационный студент – 2020». Конкурс проводится с целью обобщения и анализа результатов деятельности Центра инновации при ТНУ. Мероприятие реализуется командой управления проектом, непосредственно менеджером </a:t>
            </a:r>
            <a:r>
              <a:rPr lang="ru-RU" dirty="0" smtClean="0"/>
              <a:t>Центра.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Запланированная проектная деятельность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Формирование Центра карьеры университета, назначение менеджера центра, его оснащение современной техникой, мебелью и учебно-методическими пособиями</a:t>
            </a:r>
            <a:r>
              <a:rPr lang="ru-RU" dirty="0" smtClean="0"/>
              <a:t>. </a:t>
            </a:r>
            <a:r>
              <a:rPr lang="ru-RU" dirty="0" smtClean="0"/>
              <a:t>Мероприятие реализуется командой управления проектом в течение двух месяцев.</a:t>
            </a:r>
          </a:p>
          <a:p>
            <a:pPr lvl="0"/>
            <a:r>
              <a:rPr lang="ru-RU" dirty="0" smtClean="0"/>
              <a:t>Формирование рабочей группы при Центре карьеры для организации и налаживания деятельности Центра. В данный состав привлекаются опытные эксперты: по одному представителю из вузов-партнёров для передачи опыта</a:t>
            </a:r>
            <a:r>
              <a:rPr lang="ru-RU" dirty="0" smtClean="0"/>
              <a:t>. </a:t>
            </a:r>
            <a:r>
              <a:rPr lang="ru-RU" dirty="0" smtClean="0"/>
              <a:t>Мероприятие реализуется командой управления проектом в течение двух месяца.</a:t>
            </a:r>
          </a:p>
          <a:p>
            <a:r>
              <a:rPr lang="ru-RU" dirty="0" smtClean="0"/>
              <a:t>Установление и поддержание рабочих контактов с </a:t>
            </a:r>
            <a:r>
              <a:rPr lang="ru-RU" dirty="0" smtClean="0"/>
              <a:t>работодателями</a:t>
            </a:r>
            <a:r>
              <a:rPr lang="ru-RU" dirty="0" smtClean="0"/>
              <a:t>. Организация и проведение серий рабочих встреч с соответствующими </a:t>
            </a:r>
            <a:r>
              <a:rPr lang="ru-RU" dirty="0" smtClean="0"/>
              <a:t>работодателями для </a:t>
            </a:r>
            <a:r>
              <a:rPr lang="ru-RU" dirty="0" smtClean="0"/>
              <a:t>изучения трендов рынка труда. Мероприятие реализуется менеджером Центра под руководством партнерских вузов.</a:t>
            </a:r>
          </a:p>
          <a:p>
            <a:r>
              <a:rPr lang="ru-RU" dirty="0" smtClean="0"/>
              <a:t>Разработка инструментов и механизмов для активного привлечения предприятий к деятельности Центра карьеры университета путём переговоров, тематических встреч и вовлечения представителей работодателей в учебный процесс для дальнейшего сформирования требований рынка труда к выпускникам университета.  Мероприятие реализуется </a:t>
            </a:r>
            <a:r>
              <a:rPr lang="ru-RU" dirty="0" smtClean="0"/>
              <a:t>партнёрами</a:t>
            </a:r>
            <a:r>
              <a:rPr lang="ru-RU" dirty="0"/>
              <a:t> </a:t>
            </a:r>
            <a:r>
              <a:rPr lang="ru-RU" dirty="0" smtClean="0"/>
              <a:t>и Центром</a:t>
            </a:r>
            <a:r>
              <a:rPr lang="ru-RU" dirty="0" smtClean="0"/>
              <a:t>.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Запланированная проектная деятельность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Организация и проведение ярмарок свободных рабочих мест и вакансий для потенциальных выпускников университета с соответствующими государственными учреждениями, негосударственными организациями и объединениями бизнес - </a:t>
            </a:r>
            <a:r>
              <a:rPr lang="ru-RU" dirty="0" smtClean="0"/>
              <a:t>структур страны.</a:t>
            </a:r>
            <a:endParaRPr lang="ru-RU" dirty="0" smtClean="0"/>
          </a:p>
          <a:p>
            <a:pPr lvl="0"/>
            <a:r>
              <a:rPr lang="ru-RU" dirty="0" smtClean="0"/>
              <a:t>Организация и проведение образовательной ярмарки для студентов и выпускников университета. Мероприятие реализуется менеджером Центра один </a:t>
            </a:r>
            <a:r>
              <a:rPr lang="ru-RU" dirty="0" smtClean="0"/>
              <a:t>раз.</a:t>
            </a:r>
            <a:endParaRPr lang="ru-RU" dirty="0" smtClean="0"/>
          </a:p>
          <a:p>
            <a:pPr lvl="0"/>
            <a:r>
              <a:rPr lang="ru-RU" dirty="0" smtClean="0"/>
              <a:t>Изучение опыта соответствующих партнёров и ведущих мировых вузов на месте их базирования со стороны менеджера проекта, менеджера и сотрудников Центра </a:t>
            </a:r>
            <a:r>
              <a:rPr lang="ru-RU" dirty="0" smtClean="0"/>
              <a:t>карьеры. </a:t>
            </a:r>
            <a:r>
              <a:rPr lang="ru-RU" dirty="0" smtClean="0"/>
              <a:t>Мероприятие реализуется командой управления </a:t>
            </a:r>
            <a:r>
              <a:rPr lang="ru-RU" dirty="0" smtClean="0"/>
              <a:t>проектом. </a:t>
            </a:r>
            <a:endParaRPr lang="ru-RU" dirty="0" smtClean="0"/>
          </a:p>
          <a:p>
            <a:pPr lvl="0"/>
            <a:r>
              <a:rPr lang="ru-RU" dirty="0" smtClean="0"/>
              <a:t>Организация и проведение тренингов по наращиванию потенциала выпускников и переподготовке молодых специалистов в Центре карьеры по различным </a:t>
            </a:r>
            <a:r>
              <a:rPr lang="ru-RU" dirty="0" smtClean="0"/>
              <a:t>направлениям. </a:t>
            </a:r>
            <a:r>
              <a:rPr lang="ru-RU" dirty="0" smtClean="0"/>
              <a:t>Мероприятие реализуется менеджером Центра с участием партнёрских вузов на постоянной основе.</a:t>
            </a:r>
          </a:p>
          <a:p>
            <a:pPr lvl="0"/>
            <a:r>
              <a:rPr lang="ru-RU" dirty="0" smtClean="0"/>
              <a:t>Содействие в повышении личностного роста, предпринимательских навыков и умений студентов и выпускников. Организация и проведение тематических встреч с успешными предпринимателями, банкирами</a:t>
            </a:r>
            <a:r>
              <a:rPr lang="ru-RU" dirty="0" smtClean="0"/>
              <a:t>, </a:t>
            </a:r>
            <a:r>
              <a:rPr lang="ru-RU" dirty="0" smtClean="0"/>
              <a:t>молодыми </a:t>
            </a:r>
            <a:r>
              <a:rPr lang="ru-RU" dirty="0" smtClean="0"/>
              <a:t>учёными и другими. </a:t>
            </a:r>
            <a:r>
              <a:rPr lang="ru-RU" dirty="0" smtClean="0"/>
              <a:t>Мероприятие реализуется менеджером Центра на постоянной основе.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2800" b="1" dirty="0" smtClean="0"/>
              <a:t>Ожидание от реализации проекта</a:t>
            </a:r>
            <a:endParaRPr lang="ru-RU" sz="28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1935480"/>
            <a:ext cx="7829576" cy="41367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создание отдельного структурного подразделения в составе ТНУ под названием Центр инноваций;</a:t>
            </a:r>
          </a:p>
          <a:p>
            <a:pPr lvl="0"/>
            <a:r>
              <a:rPr lang="ru-RU" dirty="0" smtClean="0"/>
              <a:t>создание отдельного структурного подразделения в составе ТНУ под названием Центр карьеры;</a:t>
            </a:r>
          </a:p>
          <a:p>
            <a:pPr lvl="0"/>
            <a:r>
              <a:rPr lang="ru-RU" dirty="0" smtClean="0"/>
              <a:t>разрабатываются государственные стандарты по пяти специальностям, таких как правоведение, международное отношение, компьютерная безопасность, государственное регулирование национальной экономики и психология;</a:t>
            </a:r>
          </a:p>
          <a:p>
            <a:pPr lvl="0"/>
            <a:r>
              <a:rPr lang="ru-RU" dirty="0" smtClean="0"/>
              <a:t>приобретается опыт у партнёров;</a:t>
            </a:r>
          </a:p>
          <a:p>
            <a:pPr lvl="0"/>
            <a:r>
              <a:rPr lang="ru-RU" dirty="0" smtClean="0"/>
              <a:t>сотрудники и ППС университета в количестве 50 человек приобретают знание о 3</a:t>
            </a:r>
            <a:r>
              <a:rPr lang="en-US" dirty="0" smtClean="0"/>
              <a:t>D</a:t>
            </a:r>
            <a:r>
              <a:rPr lang="ru-RU" dirty="0" smtClean="0"/>
              <a:t> моделирование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выявляются устаревшие учебные курсы и программы;</a:t>
            </a:r>
          </a:p>
          <a:p>
            <a:pPr lvl="0"/>
            <a:r>
              <a:rPr lang="ru-RU" dirty="0" smtClean="0"/>
              <a:t>проводятся обучающие тренинги для 300 преподавателей;</a:t>
            </a:r>
          </a:p>
          <a:p>
            <a:pPr lvl="0"/>
            <a:r>
              <a:rPr lang="ru-RU" dirty="0" smtClean="0"/>
              <a:t>разрабатываются и внедряются в учебный процесс методов повышения качества преподавания</a:t>
            </a:r>
            <a:r>
              <a:rPr lang="ru-RU" dirty="0" smtClean="0"/>
              <a:t>;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2800" b="1" dirty="0" smtClean="0"/>
              <a:t>Ожидание от реализации проекта</a:t>
            </a:r>
            <a:endParaRPr lang="ru-RU" sz="28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85786" y="1935480"/>
            <a:ext cx="7901014" cy="3922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разрабатываются инструменты и механизмы для активного привлечения предприятий к деятельности Центра карьеры;</a:t>
            </a:r>
          </a:p>
          <a:p>
            <a:pPr lvl="0"/>
            <a:r>
              <a:rPr lang="ru-RU" dirty="0" smtClean="0"/>
              <a:t>заключаются договора, соглашений и меморандумы с работодателями;</a:t>
            </a:r>
          </a:p>
          <a:p>
            <a:pPr lvl="0"/>
            <a:r>
              <a:rPr lang="ru-RU" dirty="0" smtClean="0"/>
              <a:t>организовываются и проводятся ярмарки свободных рабочих мест и вакансий для потенциальных выпускников университета;</a:t>
            </a:r>
          </a:p>
          <a:p>
            <a:pPr lvl="0"/>
            <a:r>
              <a:rPr lang="ru-RU" dirty="0" smtClean="0"/>
              <a:t>организовываются и проводятся образовательная ярмарка для студентов и выпускников университета;</a:t>
            </a:r>
          </a:p>
          <a:p>
            <a:pPr lvl="0"/>
            <a:r>
              <a:rPr lang="ru-RU" dirty="0" smtClean="0"/>
              <a:t>проходят обучение свыше 500 студенты, магистранты, аспираты и докторанты в Центре инновации по различным направлениям;</a:t>
            </a:r>
          </a:p>
          <a:p>
            <a:pPr lvl="0"/>
            <a:r>
              <a:rPr lang="ru-RU" dirty="0" smtClean="0"/>
              <a:t>проходят обучение свыше 500 студенты и выпускники в Центре карьеры по различным направлениям;</a:t>
            </a:r>
          </a:p>
          <a:p>
            <a:pPr lvl="0"/>
            <a:r>
              <a:rPr lang="ru-RU" dirty="0" smtClean="0"/>
              <a:t>проводится конкурс среди студентов для сбора и анализа инновационных идей и разработок.</a:t>
            </a:r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07674"/>
          <a:ext cx="8429684" cy="5150365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Компонент 1. Формирование Центр инноваций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Создается и функционирует Центр инноваций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Осуществляет деятельность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 центр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Приказ Ректора, утверждение Ученого совета, Отчет об открытие центра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 1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 24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Продолжает функционировать после завершения проекта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85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Arial"/>
                        </a:rPr>
                        <a:t>Подкомпонент 1.1. Создание и функционирование Центра инноваций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Определение и формирование рабочей группы при Центре инноваций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Создается состав рабочей группы и она осуществляет анализ/мониторинг учебных пособий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6 чел.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Открытое объявление и список состава рабочей группы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Цель организация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и налаживания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деятель.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центра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Проведение конкурса и назначение менеджера центра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Организация и проведения конкурса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1 чел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Распоряжение о назначение менеджера центра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 1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Проведение ремонтных работ для создания Центра инновации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Проводится тендер на выполнение ремонтных работ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Подрядчик  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Тендерные документации.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М1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М2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Составляется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</a:rPr>
                        <a:t>дефек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акт и акт приём передачи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. работ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Приобретение и оснащение Центра инноваций современной техникой 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Создается условия для осуществление деятельности в центре инноваций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Для всех пользователей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Акты об открытых закупочных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процессах,</a:t>
                      </a:r>
                      <a:r>
                        <a:rPr lang="ru-RU" sz="1050" baseline="0" dirty="0" smtClean="0">
                          <a:latin typeface="Calibri"/>
                          <a:ea typeface="+mn-ea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Акт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 приобретение и установки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 3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 5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Проверятся работоспособность оборудование и техники 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Организация и проведение обучающий тренинг для персонала Центра инновации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Приобретают знание об организации и деятельности Центра инновации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Сотрудники Центра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</a:rPr>
                        <a:t>инно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., и ГУП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Список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</a:rPr>
                        <a:t>участников</a:t>
                      </a:r>
                      <a:endParaRPr lang="ru-RU" sz="105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М4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</a:rPr>
                        <a:t>М5</a:t>
                      </a:r>
                      <a:endParaRPr lang="ru-RU" sz="105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643050"/>
          <a:ext cx="8286808" cy="4762500"/>
        </p:xfrm>
        <a:graphic>
          <a:graphicData uri="http://schemas.openxmlformats.org/drawingml/2006/table">
            <a:tbl>
              <a:tblPr/>
              <a:tblGrid>
                <a:gridCol w="101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59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Arial"/>
                        </a:rPr>
                        <a:t>Подкомпонент 1.2. Организация деятельности Центра инновации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Проведение исследование со стороны рабочей группы и предоставление отчёта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Проводится мониторинг на всех 19 факультетов ТНУ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19 факультетов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Отчет деятельности мониторинговой группы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3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8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Конкурс для подбора кандидатов для написания государственных стандартов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проведения открытый конкурс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Размещение объявления на сайте ТНУ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Утверждённый  список кандидатов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7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8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Разработка модулей «Стандарты и руководящие принципы обеспечения качества в европейском высшем образовании»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Подготавливается и утверждается Модулы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 модулей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Распечатка модулей в бумажном виде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8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9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Проведение обучающих тренингов по «Стандарты и руководящие принципы обеспечения качества в европейском высшем образовании»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Изучается Стандарты и руководящие принципы обеспечения качества в европейском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высшем образовании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100 чел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13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Ознакомительная поездка рабочей группы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Количество участников ознакомительной поездки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10 чел.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Отчет о поездки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17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18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конкурса на написание и разработка государственных стандартов для 5 специальностей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Для 5 специальностей разрабатывается государственные стандарты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5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8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15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Объявляется открытый конкурс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643050"/>
          <a:ext cx="8286808" cy="4305300"/>
        </p:xfrm>
        <a:graphic>
          <a:graphicData uri="http://schemas.openxmlformats.org/drawingml/2006/table">
            <a:tbl>
              <a:tblPr/>
              <a:tblGrid>
                <a:gridCol w="101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69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Arial"/>
                        </a:rPr>
                        <a:t>Подкомпонент 1.2. Организация деятельности Центра инновации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Семинар/тренинг по освоению новых стандартов для 5 специальностей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ППС соответствующих кафедр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100 шт.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Список участников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16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16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Проведение конкурса для написания модельных учебно-методических пособий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Выбирается кандидаты для написание учебно-методических пособий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 чел.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Объявление на сайте ТНУ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М5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М12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Разрабатывается  техническое задание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проведение конкурса на разработку и внедрения методов повышения качества преподавания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Организация и проведения открытый конкурс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Размещение объявления на сайте ТНУ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Утверждённый  список кандидатов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19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19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Разрабатывается  техническое задание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Разработка и внедрения методов повышения качества преподавания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Количество разработанных методов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Методы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Утвержденный методы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Проводится аналитические работы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Тренинг по 3D моделирования и автоматизированного проектирования, 3D печати и  прототипирования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Количество участников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Преподаватели 10 чел, студенты 40 чел., магистранты 10 чел.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5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7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Приобретают компетенции по использовании современных технологии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Организация и проведение конкурс под названием «Инновационный студент – 2020»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Предоставляют инновационные проекты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Студенты, магистранты, аспиранты и докторанты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Протокол о ходе конкурса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М17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М21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Разыгрывается три призовые места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86807" cy="5184013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4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5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Компонент 2. Формирование Центр карьеры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Создаётся и функционирует Центр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Осуществляет деятельность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 центр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Отчет об открытие центра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1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24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Продолжает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функци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после завершения проекта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68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Arial"/>
                        </a:rPr>
                        <a:t>Подкомпонент 2.1. Создание и функционирование Центра карьеры  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Определение и формирование рабочей группы при Центре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Создается состав рабочей группы и она осуществляет деятельность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5 чел.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Открытое объявление и список состава рабочей группы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органи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и налаживания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деятельности центра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Проведение конкурса и назначение менеджера центра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Назначение сотрудников Центра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 чел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Распоряжение о назначение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менедж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центра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Проведение незначительного ремонта кабинета Центра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Ремонтируется в соответствии с требованием грантовой заявки кабинет Центра карьеры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Подрядчик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Составление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дефек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акта, акт приём передачи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выпол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работ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М2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Формируется приёмочная комиссия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Приобретение и оснащение Центра карьеры современной техникой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Создается условия для осуществления деятельности в центре инноваций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Для всех пользователей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Акты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о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закупочных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процессах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и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 приобретение и установки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3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4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Проверятся работоспособность оборудование и техники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обучающий тренинг для персонала Центра инновации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Приобретают знание об организации и деятельности Центра инновации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Сотрудники Центра инновации,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ГУП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М4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М5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857364"/>
          <a:ext cx="8286807" cy="4267200"/>
        </p:xfrm>
        <a:graphic>
          <a:graphicData uri="http://schemas.openxmlformats.org/drawingml/2006/table">
            <a:tbl>
              <a:tblPr/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Arial"/>
                        </a:rPr>
                        <a:t>Подкомпонент 2.2. Организация деятельности Центра карьеры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Установление и поддержание рабочих контактов с Минтруда и крупными работодателями страны по изучению трендов рынка труда страны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Заключение меморандумов, соглашений и договоров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Свыше 10 работодателями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Промежуточный отчет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 24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Ведется постоянная работа с потенциальными работодателями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Разработка инструментов и механизмов для привлечения предприятий к деятельности центра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Разработка  инструментов и механизмов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Для сотрудников центра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Анализ и утверждение механизмов и инструментов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5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тематических встреч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Привлекаются успешные лица, которые достигали вершин профессионализма в своей трудовой деятельности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Студенты, магистранты, аспиранты, докторанты, выпускники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М6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М21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Организуется и проводится регулярно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тренинги по наращивание потенциала выпускников и переподготовке молодых специалистов в Центре карьеры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Приобретаю компетенции по различным аспектам своего потенциала и развивают свои навыки, способности и знание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Студенты, магистранты, аспиранты, докторанты, выпускники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участников, фотоотчет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М10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М22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Организуется и проводится регулярно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1143000"/>
          </a:xfrm>
        </p:spPr>
        <p:txBody>
          <a:bodyPr anchor="t">
            <a:normAutofit/>
          </a:bodyPr>
          <a:lstStyle/>
          <a:p>
            <a:r>
              <a:rPr lang="tg-Cyrl-TJ" b="1" dirty="0" smtClean="0"/>
              <a:t>Основная цель проекта: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414566"/>
            <a:ext cx="6308204" cy="29100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07857"/>
            <a:ext cx="7686700" cy="2141592"/>
          </a:xfrm>
        </p:spPr>
        <p:txBody>
          <a:bodyPr anchor="ctr">
            <a:normAutofit/>
          </a:bodyPr>
          <a:lstStyle/>
          <a:p>
            <a:pPr algn="r">
              <a:buNone/>
            </a:pPr>
            <a:r>
              <a:rPr lang="ru-RU" sz="2800" dirty="0" smtClean="0"/>
              <a:t>   Основная цель проекта, это улучшения учебного процесса и улучшение трудоустройства студентов посредством взаимодействия с работодателями.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600" dirty="0" smtClean="0"/>
              <a:t>План мониторинга и реализации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857364"/>
          <a:ext cx="8286807" cy="4442460"/>
        </p:xfrm>
        <a:graphic>
          <a:graphicData uri="http://schemas.openxmlformats.org/drawingml/2006/table">
            <a:tbl>
              <a:tblPr/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Компоненты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Ожидаемые результаты и итоги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Arial"/>
                        </a:rPr>
                        <a:t>Индикаторы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Определение показателя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Средства контроля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Ожидаемый старт (месяц)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Arial"/>
                        </a:rPr>
                        <a:t>Ожидаемое завершение (месяц)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Дополнительная</a:t>
                      </a:r>
                      <a:r>
                        <a:rPr lang="en-US" sz="10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Times New Roman"/>
                          <a:ea typeface="Calibri"/>
                          <a:cs typeface="Arial"/>
                        </a:rPr>
                        <a:t>информация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0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Arial"/>
                        </a:rPr>
                        <a:t>Подкомпонент 2.2. Организация деятельности Центра карьеры</a:t>
                      </a:r>
                      <a:endParaRPr lang="ru-RU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1" marR="603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круглого стола с участием работодателей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Определение потребности работодателей, требование к выпускникам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ППС, студенты,  выпускники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Список участников, фотоотчет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М9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М9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ярмарок свободных рабочих мест для выпускников университета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Привлечение представителей работадателей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Отчет о ярмарке, фотоотчёт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7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20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Проводится два раза в течение реализации проекта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Организация и проведение образовательной ярмарки для студентов и выпускников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Привлечение представителей зарубежных и национальных образовательных учреждений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20 чел.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Отчет о ярмарке, фотоотчёт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М7-8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М19-20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Ознакомительная поездка рабочей группы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Количество участников ознакомительной поездки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10 чел.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Отчет о поездки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10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М 11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Приобретается знание, опыт и способности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Подготовка и предоставление ежемесячных, квартальных и итогового отчёта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грантодателями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Предоставляется информация о ходе реализации проекта грантодателем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 чел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Отчет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Постоянно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Постоянно </a:t>
                      </a:r>
                      <a:endParaRPr lang="ru-RU" sz="100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Отчет составляется в соответствии с требование ПРВО Проекта «развития высшего образования. 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6031" marR="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b="1" dirty="0" smtClean="0"/>
              <a:t>Задачи проекта</a:t>
            </a:r>
            <a:r>
              <a:rPr lang="tg-Cyrl-TJ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Основной задачей проекта создания новых структурных подразделений в составе ТНУ, таких как </a:t>
            </a:r>
          </a:p>
          <a:p>
            <a:r>
              <a:rPr lang="ru-RU" sz="2400" dirty="0" smtClean="0"/>
              <a:t>Центр инноваций и </a:t>
            </a:r>
          </a:p>
          <a:p>
            <a:r>
              <a:rPr lang="ru-RU" sz="2400" dirty="0" smtClean="0"/>
              <a:t>Центр карьеры.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928670"/>
            <a:ext cx="4686304" cy="53197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Смеженными задачами проекта: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содействие в внедрения новых подходов в освоении знаний, </a:t>
            </a:r>
          </a:p>
          <a:p>
            <a:r>
              <a:rPr lang="ru-RU" dirty="0" smtClean="0"/>
              <a:t>приобретении навыков и способностей, </a:t>
            </a:r>
          </a:p>
          <a:p>
            <a:r>
              <a:rPr lang="ru-RU" dirty="0" smtClean="0"/>
              <a:t>разработка предметов и академических программ, </a:t>
            </a:r>
          </a:p>
          <a:p>
            <a:r>
              <a:rPr lang="ru-RU" dirty="0" smtClean="0"/>
              <a:t>актуализации знаний, навыков и способностей ППС, технологии преподавания, </a:t>
            </a:r>
          </a:p>
          <a:p>
            <a:r>
              <a:rPr lang="ru-RU" dirty="0" smtClean="0"/>
              <a:t>улучшению механизмов качества учебного процесса, </a:t>
            </a:r>
          </a:p>
          <a:p>
            <a:r>
              <a:rPr lang="ru-RU" dirty="0" smtClean="0"/>
              <a:t>формированию условий и разработка механизмов для трудоустройства выпускников университета.</a:t>
            </a:r>
            <a:endParaRPr lang="ru-RU" dirty="0"/>
          </a:p>
        </p:txBody>
      </p:sp>
      <p:sp>
        <p:nvSpPr>
          <p:cNvPr id="5" name="Стрелка углом вверх 4"/>
          <p:cNvSpPr/>
          <p:nvPr/>
        </p:nvSpPr>
        <p:spPr>
          <a:xfrm rot="10800000" flipH="1">
            <a:off x="3071802" y="1000108"/>
            <a:ext cx="571504" cy="642942"/>
          </a:xfrm>
          <a:prstGeom prst="bentUpArrow">
            <a:avLst>
              <a:gd name="adj1" fmla="val 34941"/>
              <a:gd name="adj2" fmla="val 37451"/>
              <a:gd name="adj3" fmla="val 224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800" b="1" dirty="0" smtClean="0"/>
              <a:t>Концепция проекта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соответствии с нынешним курсом образовательной политики, повышение качества образования и предоставление качественных образовательных услуг остаётся одной из актуальных задач. Данным проектом ТНУ намерен частично достичь повышения уровня качества образования и предоставления качественных образовательных услуг путём осуществления плана мероприятий, разработанных в рамках этого проекта. Принятие мер по внедрению новых стандартов учебного процесса, внедрение эффективных методик организации учебного процесса, освоение знаний, приобретение навыков и способностей студентами и открытие возможностей трудоустроиться в соответствии со своей специальностью считаются одной из необходимых мер. </a:t>
            </a:r>
          </a:p>
          <a:p>
            <a:pPr>
              <a:buNone/>
            </a:pPr>
            <a:r>
              <a:rPr lang="ru-RU" dirty="0" smtClean="0"/>
              <a:t>Эти задачи ТНУ намерен решить посредством создания и функционирование двух Центров - инноваций и карьеры. Центр инноваций и Центр карьеры выступают в качестве основного барометра результатов реализации данного проекта. Для осуществления этих намерений налаживается тесное сотрудничество с группой </a:t>
            </a:r>
            <a:r>
              <a:rPr lang="ru-RU" dirty="0" smtClean="0"/>
              <a:t>работодателей. </a:t>
            </a:r>
            <a:r>
              <a:rPr lang="ru-RU" dirty="0" smtClean="0"/>
              <a:t>Привлекаются специалисты - практики, новаторы, представители партнеров по проекту, которые своим опытом и знаниями помогают в реализации идей проекта.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Финансирование проекта и сроки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3500438"/>
          <a:ext cx="6072231" cy="2191252"/>
        </p:xfrm>
        <a:graphic>
          <a:graphicData uri="http://schemas.openxmlformats.org/drawingml/2006/table">
            <a:tbl>
              <a:tblPr/>
              <a:tblGrid>
                <a:gridCol w="353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Финансирование затрат по проекту будет осуществляться за счёт гранта в размере 97% и за счёт ТНУ в размере 3% .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TJS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USD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Общая стоимость проекта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tg-Cyrl-TJ" sz="1400" dirty="0">
                          <a:latin typeface="Times New Roman"/>
                          <a:ea typeface="Times New Roman"/>
                          <a:cs typeface="Times New Roman"/>
                        </a:rPr>
                        <a:t>464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985,00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latin typeface="Times New Roman"/>
                          <a:ea typeface="Times New Roman"/>
                          <a:cs typeface="Times New Roman"/>
                        </a:rPr>
                        <a:t>254 122,16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гранта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2 387 394,00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246 123,09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со-финансирования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591,00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latin typeface="Times New Roman"/>
                          <a:ea typeface="Times New Roman"/>
                          <a:cs typeface="Times New Roman"/>
                        </a:rPr>
                        <a:t>7 999,07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857364"/>
          <a:ext cx="6072230" cy="977742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53">
                <a:tc>
                  <a:txBody>
                    <a:bodyPr/>
                    <a:lstStyle/>
                    <a:p>
                      <a:pPr algn="l"/>
                      <a:r>
                        <a:rPr lang="tg-Cyrl-TJ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реализации проекта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g-Cyrl-TJ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1.10.2019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g-Cyrl-TJ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 реализации проекта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g-Cyrl-TJ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1.10.2021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1" y="1285860"/>
          <a:ext cx="7929618" cy="5007235"/>
        </p:xfrm>
        <a:graphic>
          <a:graphicData uri="http://schemas.openxmlformats.org/drawingml/2006/table">
            <a:tbl>
              <a:tblPr/>
              <a:tblGrid>
                <a:gridCol w="22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партнера (учреждения /агентства)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Ответственное лицо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Контактная информация (номер телефона, адрес электронной почты и т. д.)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Daugavpils university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Irena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Kokina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Rector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Vienībasiela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Street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Daugavpils 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LV-5400,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Latvia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Phone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:+371 65422922</a:t>
                      </a:r>
                      <a:b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Fax: +371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65422890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du[at]du.lv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Catholic university in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Ruzomberok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Jaroslav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Demko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, Rector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Hrabovska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cesta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1,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Ruzomberok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03401,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Slovakia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Phone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:+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421907473428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: +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421444326842</a:t>
                      </a:r>
                      <a:b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400" i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marketa.rusnakova@ku.sk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 </a:t>
                      </a:r>
                      <a:r>
                        <a:rPr lang="en-US" sz="1400" i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www.pf.ku.sk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Российский университет Дружбы народов (РУДН)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Владимир Михайлович Филиппов, </a:t>
                      </a:r>
                      <a:r>
                        <a:rPr lang="en-US" sz="16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Ректор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117198 г. Москва, ул.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Миклухо-Маклая 6,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Единая справочная служба: +7 (499)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936-87-87, </a:t>
                      </a:r>
                      <a:r>
                        <a:rPr lang="en-US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information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@</a:t>
                      </a:r>
                      <a:r>
                        <a:rPr lang="en-US" sz="1400" i="1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rudn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.</a:t>
                      </a:r>
                      <a:r>
                        <a:rPr lang="en-US" sz="140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ru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+7 (495) 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434-70-27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rector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@</a:t>
                      </a:r>
                      <a:r>
                        <a:rPr lang="en-US" sz="1400" i="1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rudn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.</a:t>
                      </a:r>
                      <a:r>
                        <a:rPr lang="en-US" sz="1400" i="1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ru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Евразийский национальный университет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имени Л.Н. Гумилева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(ЕНУ)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Сыдыков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Ерлан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Баташевич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Ректор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010000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Казахстан,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Сатпаева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2, </a:t>
                      </a:r>
                      <a:r>
                        <a:rPr lang="ru-RU" sz="1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учебно-администрат-ивный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(главный) корпус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ЕНУ, Телефон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+7 7172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709500, Факс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+7 7172 709457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i="1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enu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@</a:t>
                      </a:r>
                      <a:r>
                        <a:rPr lang="en-US" sz="1400" i="1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enu</a:t>
                      </a:r>
                      <a:r>
                        <a:rPr lang="ru-RU" sz="1400" i="1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140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kz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Веб-сайт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www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.</a:t>
                      </a:r>
                      <a:r>
                        <a:rPr lang="en-US" sz="140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enu</a:t>
                      </a:r>
                      <a:r>
                        <a:rPr lang="ru-RU" sz="140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.</a:t>
                      </a:r>
                      <a:r>
                        <a:rPr lang="en-US" sz="1400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kz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727" marR="26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571480"/>
            <a:ext cx="5472122" cy="1143000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Партнёры по проекту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>
            <a:noAutofit/>
          </a:bodyPr>
          <a:lstStyle/>
          <a:p>
            <a:r>
              <a:rPr lang="tg-Cyrl-TJ" sz="2400" b="1" dirty="0" smtClean="0"/>
              <a:t>Основные компонеты/подкомпонеты проекта: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 anchor="ctr">
            <a:normAutofit fontScale="62500" lnSpcReduction="20000"/>
          </a:bodyPr>
          <a:lstStyle/>
          <a:p>
            <a:r>
              <a:rPr lang="ru-RU" dirty="0" smtClean="0"/>
              <a:t>Компонент 1:</a:t>
            </a:r>
          </a:p>
          <a:p>
            <a:r>
              <a:rPr lang="ru-RU" dirty="0" smtClean="0"/>
              <a:t>Создание и функционирование Центра инноваций.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639762"/>
          </a:xfrm>
        </p:spPr>
        <p:txBody>
          <a:bodyPr anchor="ctr">
            <a:normAutofit fontScale="62500" lnSpcReduction="20000"/>
          </a:bodyPr>
          <a:lstStyle/>
          <a:p>
            <a:r>
              <a:rPr lang="ru-RU" dirty="0" smtClean="0"/>
              <a:t>Компонент 2: </a:t>
            </a:r>
          </a:p>
          <a:p>
            <a:r>
              <a:rPr lang="ru-RU" dirty="0" smtClean="0"/>
              <a:t>Создание и функционирование Центра карьеры.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442915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Центр инноваций создаётся с целью сбора, организации и реализации идей ППС, аспирантов, магистрантов и студентов относящихся к развитию учебного процесса; разработки, апробации и внедрения новых технологий преподавания и освоение знаний; разработка, анализ и реализация инновационных </a:t>
            </a:r>
            <a:r>
              <a:rPr lang="ru-RU" dirty="0" smtClean="0"/>
              <a:t>проектов </a:t>
            </a:r>
            <a:r>
              <a:rPr lang="ru-RU" dirty="0" smtClean="0"/>
              <a:t>в ТНУ. </a:t>
            </a:r>
          </a:p>
          <a:p>
            <a:pPr lvl="0">
              <a:buNone/>
            </a:pPr>
            <a:r>
              <a:rPr lang="ru-RU" dirty="0" smtClean="0"/>
              <a:t>Компонент предусматривает две подкомпоненты. </a:t>
            </a:r>
          </a:p>
          <a:p>
            <a:pPr lvl="0">
              <a:buNone/>
            </a:pPr>
            <a:r>
              <a:rPr lang="ru-RU" dirty="0" smtClean="0"/>
              <a:t>Первый подкомпонент направлен на решение задач по формирование Центра инновации, создание условий для полноценной деятельности, приобретение и оснащение техникой и оборудованием для функционирование центра. </a:t>
            </a:r>
          </a:p>
          <a:p>
            <a:pPr lvl="0">
              <a:buNone/>
            </a:pPr>
            <a:r>
              <a:rPr lang="ru-RU" dirty="0" smtClean="0"/>
              <a:t>Второй подкомпонент направлен на организации деятельности центра и налаживание деятельности менеджера и сотрудников центра, проведение мероприятии связанные с наращиванием потенциала сотрудников центра и целевой группы центра.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42915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Центр карьеры создаётся </a:t>
            </a:r>
            <a:r>
              <a:rPr lang="ru-RU" dirty="0" smtClean="0"/>
              <a:t>для комплексной </a:t>
            </a:r>
            <a:r>
              <a:rPr lang="ru-RU" dirty="0" smtClean="0"/>
              <a:t>поддержки студентов и выпускников в вопросах прохождения практики и трудоустройства. Задачами центра являются управление практикой студентов, стимулирование студентов для </a:t>
            </a:r>
            <a:r>
              <a:rPr lang="ru-RU" dirty="0" smtClean="0"/>
              <a:t>трудоустройства.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Компонент предусматривает две подкомпоненты. </a:t>
            </a:r>
          </a:p>
          <a:p>
            <a:pPr lvl="0">
              <a:buNone/>
            </a:pPr>
            <a:r>
              <a:rPr lang="ru-RU" dirty="0" smtClean="0"/>
              <a:t>Первый подкомпонент направлен на решение задач по формирование Центра карьеры, создание условий для полноценной деятельности, приобретение и оснащение техникой и оборудованием для функционирования центра. </a:t>
            </a:r>
          </a:p>
          <a:p>
            <a:pPr lvl="0">
              <a:buNone/>
            </a:pPr>
            <a:r>
              <a:rPr lang="ru-RU" dirty="0" smtClean="0"/>
              <a:t>Второй подкомпонент направлен на организации деятельности центра и налаживание деятельности менеджера и сотрудников центра, проведение мероприятии связанные с налаживанием контактов с потенциальными работодателями, организация и реализация мероприятии связанный с трудоустройством </a:t>
            </a:r>
            <a:r>
              <a:rPr lang="ru-RU" dirty="0" smtClean="0"/>
              <a:t>выпускников.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15196" cy="1071570"/>
          </a:xfrm>
        </p:spPr>
        <p:txBody>
          <a:bodyPr>
            <a:normAutofit/>
          </a:bodyPr>
          <a:lstStyle/>
          <a:p>
            <a:r>
              <a:rPr lang="tg-Cyrl-TJ" sz="3200" b="1" dirty="0" smtClean="0"/>
              <a:t>Среднесрочные результаты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Создание и функционирование Центров инноваций и карьеры способствуют, с одной стороны, реанимации действующих учебных процессов, внедрению новых востребованных специальностей, отвечающих современным требованиям рынка труда, и с другой стороны - созданию благоприятных условий для трудоустройства выпускников в тесной кооперации с различными представителями работодателей и Министерством труда, миграции и занятости населения. </a:t>
            </a:r>
          </a:p>
          <a:p>
            <a:pPr>
              <a:buNone/>
            </a:pPr>
            <a:r>
              <a:rPr lang="ru-RU" dirty="0" smtClean="0"/>
              <a:t>В результате внедрения и реализации новых подходов профессорско-преподавательский состав приобретает современные навыки по работе со студентами и подготовки кадров, а студенты приобретают современные знания о будущей своей профессии. Эти структурные подразделения на долгосрочной основе обеспечат устойчивое развитие качества предоставляемых образовательных услуг со стороны ТНУ.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939</TotalTime>
  <Words>4205</Words>
  <Application>Microsoft Office PowerPoint</Application>
  <PresentationFormat>Экран (4:3)</PresentationFormat>
  <Paragraphs>546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Tj</vt:lpstr>
      <vt:lpstr>Calibri</vt:lpstr>
      <vt:lpstr>Constantia</vt:lpstr>
      <vt:lpstr>MS Mincho</vt:lpstr>
      <vt:lpstr>Times New Roman</vt:lpstr>
      <vt:lpstr>Wingdings 2</vt:lpstr>
      <vt:lpstr>Поток</vt:lpstr>
      <vt:lpstr>Проект «Улучшение учебного процесса и расширение возможностей (трудоустройства) выпускников»</vt:lpstr>
      <vt:lpstr>Презентация PowerPoint</vt:lpstr>
      <vt:lpstr>Основная цель проекта:</vt:lpstr>
      <vt:lpstr>Задачи проекта: </vt:lpstr>
      <vt:lpstr>Концепция проекта</vt:lpstr>
      <vt:lpstr>Финансирование проекта и сроки</vt:lpstr>
      <vt:lpstr>Партнёры по проекту</vt:lpstr>
      <vt:lpstr>Основные компонеты/подкомпонеты проекта:</vt:lpstr>
      <vt:lpstr>Среднесрочные результаты проекта</vt:lpstr>
      <vt:lpstr>Конечные результаты реализации проекта</vt:lpstr>
      <vt:lpstr>Конечные результаты реализации проекта</vt:lpstr>
      <vt:lpstr>Запланированные мероприятия по наращиванию потенциала</vt:lpstr>
      <vt:lpstr>Запланированные мероприятия по наращиванию потенциала</vt:lpstr>
      <vt:lpstr>Запланированные мероприятия по наращиванию потенциала</vt:lpstr>
      <vt:lpstr>Запланированные мероприятия по наращиванию потенциала</vt:lpstr>
      <vt:lpstr>Запланированные мероприятия по наращиванию потенциала</vt:lpstr>
      <vt:lpstr>Проект предусматривает организацию и реализацию деятельности следующего характера.</vt:lpstr>
      <vt:lpstr>Запланированная проектная деятельность </vt:lpstr>
      <vt:lpstr>Запланированная проектная деятельность </vt:lpstr>
      <vt:lpstr>Запланированная проектная деятельность </vt:lpstr>
      <vt:lpstr>Запланированная проектная деятельность </vt:lpstr>
      <vt:lpstr>Запланированная проектная деятельность </vt:lpstr>
      <vt:lpstr>Ожидание от реализации проекта</vt:lpstr>
      <vt:lpstr>Ожидание от реализации проекта</vt:lpstr>
      <vt:lpstr>План мониторинга и реализации проекта</vt:lpstr>
      <vt:lpstr>План мониторинга и реализации проекта</vt:lpstr>
      <vt:lpstr>План мониторинга и реализации проекта</vt:lpstr>
      <vt:lpstr>План мониторинга и реализации проекта</vt:lpstr>
      <vt:lpstr>План мониторинга и реализации проекта</vt:lpstr>
      <vt:lpstr>План мониторинга и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«Улучшение учебного процесса и расширение возможностей (трудоустройства) выпускников»</dc:title>
  <dc:creator>Administrator</dc:creator>
  <cp:lastModifiedBy>Ardasher</cp:lastModifiedBy>
  <cp:revision>79</cp:revision>
  <dcterms:created xsi:type="dcterms:W3CDTF">2019-12-11T03:42:19Z</dcterms:created>
  <dcterms:modified xsi:type="dcterms:W3CDTF">2021-04-27T07:22:38Z</dcterms:modified>
</cp:coreProperties>
</file>